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Fira Code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FiraCod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FiraCod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58e8024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77" name="Google Shape;177;g26758e80247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75d3a1e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87" name="Google Shape;187;g2675d3a1ea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75d3a1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195" name="Google Shape;195;g2675d3a1ea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758e802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204" name="Google Shape;204;g26758e80247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75d3a1e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216" name="Google Shape;216;g2675d3a1ea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75d3a1ea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226" name="Google Shape;226;g2675d3a1ea0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75d3a1ea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675d3a1ea0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758e802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123" name="Google Shape;123;g26758e8024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758e802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33" name="Google Shape;133;g26758e80247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758e802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43" name="Google Shape;143;g26758e80247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58e8024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58e802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758e802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161" name="Google Shape;161;g26758e80247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758e8024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169" name="Google Shape;169;g26758e8024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medium.com/@robertb909/k-means-clustering-a64f859a1074" TargetMode="External"/><Relationship Id="rId6" Type="http://schemas.openxmlformats.org/officeDocument/2006/relationships/hyperlink" Target="https://www.geeksforgeeks.org/k-means-clustering-in-r-programming/#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@robertb909/k-means-clustering-a64f859a1074" TargetMode="External"/><Relationship Id="rId4" Type="http://schemas.openxmlformats.org/officeDocument/2006/relationships/hyperlink" Target="https://www.geeksforgeeks.org/k-means-clustering-in-r-programming/#" TargetMode="External"/><Relationship Id="rId5" Type="http://schemas.openxmlformats.org/officeDocument/2006/relationships/hyperlink" Target="https://cran.r-project.org/web/packages/Rfit/Rfit.pdf" TargetMode="External"/><Relationship Id="rId6" Type="http://schemas.openxmlformats.org/officeDocument/2006/relationships/hyperlink" Target="https://www.r-bloggers.com/2021/05/principal-component-analysis-pca-in-r/" TargetMode="External"/><Relationship Id="rId7" Type="http://schemas.openxmlformats.org/officeDocument/2006/relationships/hyperlink" Target="https://www.kaggle.com/datasets/chipkajb/nfl-bdb-data" TargetMode="External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chipkajb/nfl-bdb-dat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ran.r-project.org/web/packages/Rfit/Rfit.pdf" TargetMode="External"/><Relationship Id="rId4" Type="http://schemas.openxmlformats.org/officeDocument/2006/relationships/hyperlink" Target="https://www.r-bloggers.com/2021/05/principal-component-analysis-pca-in-r/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31"/>
            <a:ext cx="18288000" cy="103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24950" y="1074600"/>
            <a:ext cx="15638100" cy="4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14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Performance Review:</a:t>
            </a:r>
            <a:endParaRPr b="1" sz="17146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46">
                <a:solidFill>
                  <a:srgbClr val="CFE2F3"/>
                </a:solidFill>
                <a:latin typeface="Bebas Neue"/>
                <a:ea typeface="Bebas Neue"/>
                <a:cs typeface="Bebas Neue"/>
                <a:sym typeface="Bebas Neue"/>
              </a:rPr>
              <a:t>the significance of the</a:t>
            </a:r>
            <a:endParaRPr b="1" sz="11646">
              <a:solidFill>
                <a:srgbClr val="CFE2F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46">
                <a:solidFill>
                  <a:srgbClr val="CFE2F3"/>
                </a:solidFill>
                <a:latin typeface="Bebas Neue"/>
                <a:ea typeface="Bebas Neue"/>
                <a:cs typeface="Bebas Neue"/>
                <a:sym typeface="Bebas Neue"/>
              </a:rPr>
              <a:t>nfl combine</a:t>
            </a:r>
            <a:endParaRPr b="1" sz="11646">
              <a:solidFill>
                <a:srgbClr val="CFE2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3"/>
          <p:cNvSpPr txBox="1"/>
          <p:nvPr/>
        </p:nvSpPr>
        <p:spPr>
          <a:xfrm>
            <a:off x="402018" y="9851275"/>
            <a:ext cx="5116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STAT 306: Multivariate Sports Analytics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6666917" y="9851285"/>
            <a:ext cx="12192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b="0" i="0" lang="en-US" sz="15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.0</a:t>
            </a:r>
            <a:r>
              <a:rPr lang="en-US" sz="1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b="0" i="0" lang="en-US" sz="1599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.202</a:t>
            </a:r>
            <a:r>
              <a:rPr lang="en-US" sz="1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94" y="0"/>
            <a:ext cx="183837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3522200" y="3697725"/>
            <a:ext cx="142515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74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K-Means Clustering</a:t>
            </a:r>
            <a:endParaRPr/>
          </a:p>
        </p:txBody>
      </p:sp>
      <p:cxnSp>
        <p:nvCxnSpPr>
          <p:cNvPr id="181" name="Google Shape;181;p22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2"/>
          <p:cNvSpPr txBox="1"/>
          <p:nvPr/>
        </p:nvSpPr>
        <p:spPr>
          <a:xfrm>
            <a:off x="402032" y="9851285"/>
            <a:ext cx="25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16666917" y="9851285"/>
            <a:ext cx="12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14350780" y="66675"/>
            <a:ext cx="353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3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3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Clustering applications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1480533" y="2049062"/>
            <a:ext cx="153270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Sometimes multi-position athletes will strategically decide their “position” for the combine based on how they expect to perform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Ex: more appealing to be fastest linebacker than 5th fastest safety even though your 40 yard dash time would be the same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Players may also be better fit for a different position based on their physical attributes, and a switch in the pros may unlock potential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b="1" lang="en-US" sz="2800">
                <a:latin typeface="Fira Code"/>
                <a:ea typeface="Fira Code"/>
                <a:cs typeface="Fira Code"/>
                <a:sym typeface="Fira Code"/>
              </a:rPr>
              <a:t>K-Means clustering</a:t>
            </a: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 could offer alternative positional groupings to traditional roster designations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500" y="7836860"/>
            <a:ext cx="4488649" cy="29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4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4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What is k-means clustering?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500" y="7836860"/>
            <a:ext cx="4488649" cy="29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2" y="2124850"/>
            <a:ext cx="8258175" cy="7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9019504" y="2154700"/>
            <a:ext cx="8778600" cy="7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Unsupervised Learning Algorithm that finds patterns and groups accordingly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uses</a:t>
            </a: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 a pre-specified number of groups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Example image: Customer segmentation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5"/>
              </a:rPr>
              <a:t>Learn More Here!</a:t>
            </a: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 (python in article)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6"/>
              </a:rPr>
              <a:t>Doing K-Means in R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Our uses for K-Means Clustering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Removing position and seeing what natural groupings emerge</a:t>
            </a:r>
            <a:endParaRPr b="1" sz="27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4110800" y="100250"/>
            <a:ext cx="9508200" cy="328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967904" y="929025"/>
            <a:ext cx="7794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Fira Code"/>
                <a:ea typeface="Fira Code"/>
                <a:cs typeface="Fira Code"/>
                <a:sym typeface="Fira Code"/>
              </a:rPr>
              <a:t>Height, weight, 40 yard dash, vertical, bench press, broad jump, 3 cone drill, shuttle drill</a:t>
            </a:r>
            <a:endParaRPr sz="26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8" name="Google Shape;208;p25"/>
          <p:cNvCxnSpPr>
            <a:stCxn id="206" idx="4"/>
            <a:endCxn id="209" idx="0"/>
          </p:cNvCxnSpPr>
          <p:nvPr/>
        </p:nvCxnSpPr>
        <p:spPr>
          <a:xfrm>
            <a:off x="8864900" y="3387950"/>
            <a:ext cx="0" cy="22335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5"/>
          <p:cNvSpPr txBox="1"/>
          <p:nvPr/>
        </p:nvSpPr>
        <p:spPr>
          <a:xfrm>
            <a:off x="792200" y="5092200"/>
            <a:ext cx="807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Surprisingly good groupings!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00" y="5859575"/>
            <a:ext cx="16273597" cy="4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164850" y="1269725"/>
            <a:ext cx="807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Inputted Variables: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110800" y="3901525"/>
            <a:ext cx="807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algorithm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6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6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Our Findings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1480508" y="2419437"/>
            <a:ext cx="153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t/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1989" l="0" r="0" t="0"/>
          <a:stretch/>
        </p:blipFill>
        <p:spPr>
          <a:xfrm>
            <a:off x="656925" y="1648513"/>
            <a:ext cx="7309852" cy="69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275500" y="8638463"/>
            <a:ext cx="807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*Note that axis scale shows distance from mean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8682400" y="2143125"/>
            <a:ext cx="87006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ira Code"/>
              <a:buChar char="-"/>
            </a:pPr>
            <a:r>
              <a:rPr lang="en-US" sz="2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Surprisingly</a:t>
            </a:r>
            <a:r>
              <a:rPr lang="en-US" sz="2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good accuracy for classification of clusters!</a:t>
            </a:r>
            <a:endParaRPr sz="2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ira Code"/>
              <a:buChar char="-"/>
            </a:pPr>
            <a:r>
              <a:rPr lang="en-US" sz="2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We believe that this would be usable by NFL front offices when considering versatility of players</a:t>
            </a:r>
            <a:endParaRPr sz="2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ira Code"/>
              <a:buChar char="-"/>
            </a:pPr>
            <a:r>
              <a:rPr lang="en-US" sz="2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Could also help players decide what position to list themselves as when entering the NFL draft</a:t>
            </a:r>
            <a:endParaRPr sz="2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50" y="-2522000"/>
            <a:ext cx="12187825" cy="16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0" y="988650"/>
            <a:ext cx="15645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   Summary &amp; Final Conclusions</a:t>
            </a:r>
            <a:endParaRPr/>
          </a:p>
        </p:txBody>
      </p:sp>
      <p:cxnSp>
        <p:nvCxnSpPr>
          <p:cNvPr id="230" name="Google Shape;230;p27"/>
          <p:cNvCxnSpPr/>
          <p:nvPr/>
        </p:nvCxnSpPr>
        <p:spPr>
          <a:xfrm>
            <a:off x="-1866218" y="2343150"/>
            <a:ext cx="9906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27"/>
          <p:cNvSpPr txBox="1"/>
          <p:nvPr/>
        </p:nvSpPr>
        <p:spPr>
          <a:xfrm>
            <a:off x="921175" y="3273563"/>
            <a:ext cx="462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Data Wrangling Techniques</a:t>
            </a:r>
            <a:endParaRPr sz="1700"/>
          </a:p>
        </p:txBody>
      </p:sp>
      <p:sp>
        <p:nvSpPr>
          <p:cNvPr id="233" name="Google Shape;233;p27"/>
          <p:cNvSpPr txBox="1"/>
          <p:nvPr/>
        </p:nvSpPr>
        <p:spPr>
          <a:xfrm>
            <a:off x="921175" y="4043033"/>
            <a:ext cx="407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Discussed easily importing many csv files to R</a:t>
            </a:r>
            <a:endParaRPr sz="1700"/>
          </a:p>
        </p:txBody>
      </p:sp>
      <p:sp>
        <p:nvSpPr>
          <p:cNvPr id="234" name="Google Shape;234;p27"/>
          <p:cNvSpPr txBox="1"/>
          <p:nvPr/>
        </p:nvSpPr>
        <p:spPr>
          <a:xfrm>
            <a:off x="956875" y="5904700"/>
            <a:ext cx="4624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Problem solving &amp; principal component analysis</a:t>
            </a:r>
            <a:endParaRPr sz="1700"/>
          </a:p>
        </p:txBody>
      </p:sp>
      <p:sp>
        <p:nvSpPr>
          <p:cNvPr id="235" name="Google Shape;235;p27"/>
          <p:cNvSpPr txBox="1"/>
          <p:nvPr/>
        </p:nvSpPr>
        <p:spPr>
          <a:xfrm>
            <a:off x="885475" y="7264860"/>
            <a:ext cx="4077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Discussing PCA, nonparametric regression, and other problem solving techniques</a:t>
            </a:r>
            <a:endParaRPr sz="1700"/>
          </a:p>
        </p:txBody>
      </p:sp>
      <p:sp>
        <p:nvSpPr>
          <p:cNvPr id="236" name="Google Shape;236;p27"/>
          <p:cNvSpPr txBox="1"/>
          <p:nvPr/>
        </p:nvSpPr>
        <p:spPr>
          <a:xfrm>
            <a:off x="6997950" y="3273566"/>
            <a:ext cx="33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Regression Analysis</a:t>
            </a:r>
            <a:endParaRPr sz="1700"/>
          </a:p>
        </p:txBody>
      </p:sp>
      <p:sp>
        <p:nvSpPr>
          <p:cNvPr id="237" name="Google Shape;237;p27"/>
          <p:cNvSpPr txBox="1"/>
          <p:nvPr/>
        </p:nvSpPr>
        <p:spPr>
          <a:xfrm>
            <a:off x="6997950" y="4043033"/>
            <a:ext cx="4077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Multiple linear regression, conditions, and concerns</a:t>
            </a:r>
            <a:endParaRPr sz="1700"/>
          </a:p>
        </p:txBody>
      </p:sp>
      <p:sp>
        <p:nvSpPr>
          <p:cNvPr id="238" name="Google Shape;238;p27"/>
          <p:cNvSpPr txBox="1"/>
          <p:nvPr/>
        </p:nvSpPr>
        <p:spPr>
          <a:xfrm>
            <a:off x="6997950" y="6060130"/>
            <a:ext cx="33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K-Means Clustering</a:t>
            </a:r>
            <a:endParaRPr sz="1700"/>
          </a:p>
        </p:txBody>
      </p:sp>
      <p:sp>
        <p:nvSpPr>
          <p:cNvPr id="239" name="Google Shape;239;p27"/>
          <p:cNvSpPr txBox="1"/>
          <p:nvPr/>
        </p:nvSpPr>
        <p:spPr>
          <a:xfrm>
            <a:off x="6997950" y="6906435"/>
            <a:ext cx="407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Practical applications and benefits of using clustering algorithms</a:t>
            </a:r>
            <a:endParaRPr sz="17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8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8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! Any questions?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1480508" y="2136012"/>
            <a:ext cx="153270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Sources: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https://medium.com/@robertb909/k-means-clustering-a64f859a1074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4"/>
              </a:rPr>
              <a:t>https://www.geeksforgeeks.org/k-means-clustering-in-r-programming/#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5"/>
              </a:rPr>
              <a:t>https://cran.r-project.org/web/packages/Rfit/Rfit.pdf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6"/>
              </a:rPr>
              <a:t>https://www.r-bloggers.com/2021/05/principal-component-analysis-pca-in-r/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7"/>
              </a:rPr>
              <a:t>https://www.kaggle.com/datasets/chipkajb/nfl-bdb-data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Research Articles in Google Drive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13500" y="7836860"/>
            <a:ext cx="4488649" cy="29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50" y="-2522000"/>
            <a:ext cx="12187825" cy="16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028700" y="1009650"/>
            <a:ext cx="15646001" cy="135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-1866218" y="2343150"/>
            <a:ext cx="990587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/>
          <p:nvPr/>
        </p:nvSpPr>
        <p:spPr>
          <a:xfrm>
            <a:off x="7974410" y="1956413"/>
            <a:ext cx="217423" cy="217423"/>
          </a:xfrm>
          <a:custGeom>
            <a:rect b="b" l="l" r="r" t="t"/>
            <a:pathLst>
              <a:path extrusionOk="0" h="217423" w="217423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97" name="Google Shape;97;p14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4"/>
          <p:cNvSpPr txBox="1"/>
          <p:nvPr/>
        </p:nvSpPr>
        <p:spPr>
          <a:xfrm>
            <a:off x="1028700" y="4192425"/>
            <a:ext cx="462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Motivation and Background</a:t>
            </a:r>
            <a:endParaRPr sz="1700"/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4961895"/>
            <a:ext cx="4077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Motivations, Data, and existing Research</a:t>
            </a:r>
            <a:endParaRPr sz="1700"/>
          </a:p>
        </p:txBody>
      </p:sp>
      <p:sp>
        <p:nvSpPr>
          <p:cNvPr id="100" name="Google Shape;100;p14"/>
          <p:cNvSpPr txBox="1"/>
          <p:nvPr/>
        </p:nvSpPr>
        <p:spPr>
          <a:xfrm>
            <a:off x="1100100" y="6465138"/>
            <a:ext cx="4624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Problem solving &amp; principal component analysis</a:t>
            </a:r>
            <a:endParaRPr sz="1700"/>
          </a:p>
        </p:txBody>
      </p:sp>
      <p:sp>
        <p:nvSpPr>
          <p:cNvPr id="101" name="Google Shape;101;p14"/>
          <p:cNvSpPr txBox="1"/>
          <p:nvPr/>
        </p:nvSpPr>
        <p:spPr>
          <a:xfrm>
            <a:off x="1028700" y="7825297"/>
            <a:ext cx="407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Problem solving, PCA, and nonparametric regression techniques</a:t>
            </a:r>
            <a:endParaRPr sz="1700"/>
          </a:p>
        </p:txBody>
      </p:sp>
      <p:sp>
        <p:nvSpPr>
          <p:cNvPr id="102" name="Google Shape;102;p14"/>
          <p:cNvSpPr txBox="1"/>
          <p:nvPr/>
        </p:nvSpPr>
        <p:spPr>
          <a:xfrm>
            <a:off x="7105475" y="4192428"/>
            <a:ext cx="33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Regression Analysis</a:t>
            </a:r>
            <a:endParaRPr sz="1700"/>
          </a:p>
        </p:txBody>
      </p:sp>
      <p:sp>
        <p:nvSpPr>
          <p:cNvPr id="103" name="Google Shape;103;p14"/>
          <p:cNvSpPr txBox="1"/>
          <p:nvPr/>
        </p:nvSpPr>
        <p:spPr>
          <a:xfrm>
            <a:off x="7105475" y="4961895"/>
            <a:ext cx="407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Initial analysis and concerns with multiple linear regression</a:t>
            </a:r>
            <a:endParaRPr sz="1700"/>
          </a:p>
        </p:txBody>
      </p:sp>
      <p:sp>
        <p:nvSpPr>
          <p:cNvPr id="104" name="Google Shape;104;p14"/>
          <p:cNvSpPr txBox="1"/>
          <p:nvPr/>
        </p:nvSpPr>
        <p:spPr>
          <a:xfrm>
            <a:off x="7105475" y="6978993"/>
            <a:ext cx="33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Bebas Neue"/>
                <a:ea typeface="Bebas Neue"/>
                <a:cs typeface="Bebas Neue"/>
                <a:sym typeface="Bebas Neue"/>
              </a:rPr>
              <a:t>K-Means Clustering</a:t>
            </a:r>
            <a:endParaRPr sz="1700"/>
          </a:p>
        </p:txBody>
      </p:sp>
      <p:sp>
        <p:nvSpPr>
          <p:cNvPr id="105" name="Google Shape;105;p14"/>
          <p:cNvSpPr txBox="1"/>
          <p:nvPr/>
        </p:nvSpPr>
        <p:spPr>
          <a:xfrm>
            <a:off x="7105475" y="7825297"/>
            <a:ext cx="407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Clustering algorithm to find “natural” positions</a:t>
            </a:r>
            <a:endParaRPr sz="1700"/>
          </a:p>
        </p:txBody>
      </p:sp>
      <p:sp>
        <p:nvSpPr>
          <p:cNvPr id="106" name="Google Shape;106;p14"/>
          <p:cNvSpPr txBox="1"/>
          <p:nvPr/>
        </p:nvSpPr>
        <p:spPr>
          <a:xfrm>
            <a:off x="191175" y="2497075"/>
            <a:ext cx="891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Fira Code"/>
              <a:buChar char="-"/>
            </a:pPr>
            <a:r>
              <a:rPr lang="en-US" sz="2400" u="sng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Look out for blue underlined text!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28036" r="28040" t="0"/>
          <a:stretch/>
        </p:blipFill>
        <p:spPr>
          <a:xfrm>
            <a:off x="682225" y="0"/>
            <a:ext cx="6414176" cy="8214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5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" name="Google Shape;113;p15"/>
          <p:cNvGrpSpPr/>
          <p:nvPr/>
        </p:nvGrpSpPr>
        <p:grpSpPr>
          <a:xfrm>
            <a:off x="1028700" y="-855245"/>
            <a:ext cx="6414182" cy="8654315"/>
            <a:chOff x="0" y="-47625"/>
            <a:chExt cx="1689332" cy="2279326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1689332" cy="2231701"/>
            </a:xfrm>
            <a:custGeom>
              <a:rect b="b" l="l" r="r" t="t"/>
              <a:pathLst>
                <a:path extrusionOk="0" h="2231701" w="1689332">
                  <a:moveTo>
                    <a:pt x="0" y="0"/>
                  </a:moveTo>
                  <a:lnTo>
                    <a:pt x="1689332" y="0"/>
                  </a:lnTo>
                  <a:lnTo>
                    <a:pt x="1689332" y="2231701"/>
                  </a:lnTo>
                  <a:lnTo>
                    <a:pt x="0" y="2231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DBD5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5" name="Google Shape;115;p15"/>
            <p:cNvSpPr txBox="1"/>
            <p:nvPr/>
          </p:nvSpPr>
          <p:spPr>
            <a:xfrm>
              <a:off x="0" y="-47625"/>
              <a:ext cx="1689332" cy="2279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5"/>
          <p:cNvSpPr txBox="1"/>
          <p:nvPr/>
        </p:nvSpPr>
        <p:spPr>
          <a:xfrm>
            <a:off x="7206674" y="433815"/>
            <a:ext cx="1022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Why the NFL combine?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026351" y="1788325"/>
            <a:ext cx="95700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The NFL Combine is one of the few benchmarks done consistently for past and present NFL Players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Code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Unique data across many years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Code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Relatively uncertain on the importance of the combine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Fira Code"/>
              <a:buChar char="-"/>
            </a:pPr>
            <a:r>
              <a:rPr b="1" lang="en-US" sz="2900">
                <a:latin typeface="Fira Code"/>
                <a:ea typeface="Fira Code"/>
                <a:cs typeface="Fira Code"/>
                <a:sym typeface="Fira Code"/>
              </a:rPr>
              <a:t>What if we use combine data in the presence of other performance metrics?</a:t>
            </a:r>
            <a:endParaRPr b="1" sz="29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7423324" y="5164003"/>
            <a:ext cx="1022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Existing Research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124876" y="6633875"/>
            <a:ext cx="97611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Code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Existing research finds little to no relationship between combine and NFL performance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Code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This may be because a certain level of </a:t>
            </a: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quality</a:t>
            </a: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 is required to be invited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Code"/>
              <a:buChar char="-"/>
            </a:pPr>
            <a:r>
              <a:rPr lang="en-US" sz="2400">
                <a:latin typeface="Fira Code"/>
                <a:ea typeface="Fira Code"/>
                <a:cs typeface="Fira Code"/>
                <a:sym typeface="Fira Code"/>
              </a:rPr>
              <a:t>Articles in Google Drive folder detail this more!</a:t>
            </a:r>
            <a:endParaRPr sz="24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6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6"/>
          <p:cNvSpPr txBox="1"/>
          <p:nvPr/>
        </p:nvSpPr>
        <p:spPr>
          <a:xfrm>
            <a:off x="4030799" y="373840"/>
            <a:ext cx="1022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Data used for analysis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1480508" y="2419437"/>
            <a:ext cx="15327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Code"/>
              <a:buChar char="-"/>
            </a:pPr>
            <a:r>
              <a:rPr lang="en-US" sz="3000">
                <a:latin typeface="Fira Code"/>
                <a:ea typeface="Fira Code"/>
                <a:cs typeface="Fira Code"/>
                <a:sym typeface="Fira Code"/>
              </a:rPr>
              <a:t>NFL Combine Data (Via Kaggle) from 2000-2018</a:t>
            </a:r>
            <a:endParaRPr sz="3000">
              <a:latin typeface="Fira Code"/>
              <a:ea typeface="Fira Code"/>
              <a:cs typeface="Fira Code"/>
              <a:sym typeface="Fira Code"/>
            </a:endParaRPr>
          </a:p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Code"/>
              <a:buChar char="-"/>
            </a:pPr>
            <a:r>
              <a:rPr lang="en-US" sz="3000">
                <a:latin typeface="Fira Code"/>
                <a:ea typeface="Fira Code"/>
                <a:cs typeface="Fira Code"/>
                <a:sym typeface="Fira Code"/>
              </a:rPr>
              <a:t>NFL Pass-Defender Data (also Via Kaggle) from </a:t>
            </a:r>
            <a:r>
              <a:rPr lang="en-US" sz="30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2018</a:t>
            </a:r>
            <a:endParaRPr sz="3000">
              <a:latin typeface="Fira Code"/>
              <a:ea typeface="Fira Code"/>
              <a:cs typeface="Fira Code"/>
              <a:sym typeface="Fira Code"/>
            </a:endParaRPr>
          </a:p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Code"/>
              <a:buChar char="-"/>
            </a:pPr>
            <a:r>
              <a:rPr lang="en-US" sz="3000">
                <a:latin typeface="Fira Code"/>
                <a:ea typeface="Fira Code"/>
                <a:cs typeface="Fira Code"/>
                <a:sym typeface="Fira Code"/>
              </a:rPr>
              <a:t>Merged the many datasets into one large dataset</a:t>
            </a:r>
            <a:endParaRPr sz="3000">
              <a:latin typeface="Fira Code"/>
              <a:ea typeface="Fira Code"/>
              <a:cs typeface="Fira Code"/>
              <a:sym typeface="Fira Code"/>
            </a:endParaRPr>
          </a:p>
          <a:p>
            <a:pPr indent="-4191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Code"/>
              <a:buChar char="-"/>
            </a:pPr>
            <a:r>
              <a:rPr lang="en-US" sz="3000">
                <a:latin typeface="Fira Code"/>
                <a:ea typeface="Fira Code"/>
                <a:cs typeface="Fira Code"/>
                <a:sym typeface="Fira Code"/>
              </a:rPr>
              <a:t>121 Pass-Defenders have both full combine and performance data</a:t>
            </a:r>
            <a:endParaRPr sz="3000">
              <a:latin typeface="Fira Code"/>
              <a:ea typeface="Fira Code"/>
              <a:cs typeface="Fira Code"/>
              <a:sym typeface="Fira Code"/>
            </a:endParaRPr>
          </a:p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Code"/>
              <a:buChar char="-"/>
            </a:pPr>
            <a:r>
              <a:rPr lang="en-US" sz="3000">
                <a:latin typeface="Fira Code"/>
                <a:ea typeface="Fira Code"/>
                <a:cs typeface="Fira Code"/>
                <a:sym typeface="Fira Code"/>
              </a:rPr>
              <a:t>Challenges with data wrangling and fixes!</a:t>
            </a:r>
            <a:endParaRPr sz="30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/>
          </a:blip>
          <a:srcRect b="0" l="0" r="11590" t="2959"/>
          <a:stretch/>
        </p:blipFill>
        <p:spPr>
          <a:xfrm>
            <a:off x="11841150" y="6116800"/>
            <a:ext cx="6044876" cy="287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375" y="7033850"/>
            <a:ext cx="10477500" cy="196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94" y="0"/>
            <a:ext cx="183837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3388525" y="3279950"/>
            <a:ext cx="142515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74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Regression Analysis</a:t>
            </a:r>
            <a:endParaRPr/>
          </a:p>
        </p:txBody>
      </p:sp>
      <p:cxnSp>
        <p:nvCxnSpPr>
          <p:cNvPr id="137" name="Google Shape;137;p17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17"/>
          <p:cNvSpPr txBox="1"/>
          <p:nvPr/>
        </p:nvSpPr>
        <p:spPr>
          <a:xfrm>
            <a:off x="402032" y="9851285"/>
            <a:ext cx="25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16666917" y="9851285"/>
            <a:ext cx="12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14350780" y="66675"/>
            <a:ext cx="353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8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8"/>
          <p:cNvSpPr txBox="1"/>
          <p:nvPr/>
        </p:nvSpPr>
        <p:spPr>
          <a:xfrm>
            <a:off x="3166650" y="30700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Regression Analysis &amp; Findings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480508" y="1995962"/>
            <a:ext cx="15327000" cy="7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Started with full regression model (Adjusted R-squared = 0.8166)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Used manual elimination to improve model (Adjusted R-squared = 0.823)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Significant</a:t>
            </a: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 variables: Experience, position, incompletion rate, interception rate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Height and combine vertical jump also significant at 10% level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Without incompletion/interception rate, adjusted R-squared = 0.649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40005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Code"/>
              <a:buChar char="-"/>
            </a:pP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This </a:t>
            </a:r>
            <a:r>
              <a:rPr b="1" lang="en-US" sz="2700">
                <a:latin typeface="Fira Code"/>
                <a:ea typeface="Fira Code"/>
                <a:cs typeface="Fira Code"/>
                <a:sym typeface="Fira Code"/>
              </a:rPr>
              <a:t>only</a:t>
            </a:r>
            <a:r>
              <a:rPr lang="en-US" sz="2700">
                <a:latin typeface="Fira Code"/>
                <a:ea typeface="Fira Code"/>
                <a:cs typeface="Fira Code"/>
                <a:sym typeface="Fira Code"/>
              </a:rPr>
              <a:t> uses vertical, height, experience, and position</a:t>
            </a:r>
            <a:endParaRPr sz="2700">
              <a:latin typeface="Fira Code"/>
              <a:ea typeface="Fira Code"/>
              <a:cs typeface="Fira Code"/>
              <a:sym typeface="Fira Code"/>
            </a:endParaRPr>
          </a:p>
          <a:p>
            <a:pPr indent="-5080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Code"/>
              <a:buChar char="-"/>
            </a:pPr>
            <a:r>
              <a:rPr b="1" lang="en-US" sz="4400">
                <a:latin typeface="Fira Code"/>
                <a:ea typeface="Fira Code"/>
                <a:cs typeface="Fira Code"/>
                <a:sym typeface="Fira Code"/>
              </a:rPr>
              <a:t>but…</a:t>
            </a:r>
            <a:endParaRPr b="1" sz="44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/>
        </p:nvSpPr>
        <p:spPr>
          <a:xfrm>
            <a:off x="2051988" y="207075"/>
            <a:ext cx="14184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conditions!!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8475"/>
            <a:ext cx="9029700" cy="74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 b="0" l="21984" r="59291" t="69082"/>
          <a:stretch/>
        </p:blipFill>
        <p:spPr>
          <a:xfrm>
            <a:off x="13079287" y="3775763"/>
            <a:ext cx="3020247" cy="158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0" l="61858" r="0" t="69082"/>
          <a:stretch/>
        </p:blipFill>
        <p:spPr>
          <a:xfrm>
            <a:off x="10083948" y="5528914"/>
            <a:ext cx="6152051" cy="158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78170" t="69082"/>
          <a:stretch/>
        </p:blipFill>
        <p:spPr>
          <a:xfrm>
            <a:off x="9558250" y="3775763"/>
            <a:ext cx="3521036" cy="15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0431763" y="2534025"/>
            <a:ext cx="55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Particularly Bad VIFs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0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20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Concerns with Regression</a:t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1480508" y="2419437"/>
            <a:ext cx="15327000" cy="6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Normality concern: Nonparametric multiple regression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Used </a:t>
            </a: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rfit package</a:t>
            </a: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 with new </a:t>
            </a:r>
            <a:r>
              <a:rPr b="1" lang="en-US" sz="2800">
                <a:latin typeface="Fira Code"/>
                <a:ea typeface="Fira Code"/>
                <a:cs typeface="Fira Code"/>
                <a:sym typeface="Fira Code"/>
              </a:rPr>
              <a:t>adjusted R-squared of 0.636</a:t>
            </a:r>
            <a:endParaRPr b="1"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Incompletion rate significant at the 1% level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Vertical jump still significant at 10% level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Some positions (linebacker and defensive end) also significant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Char char="-"/>
            </a:pPr>
            <a:r>
              <a:rPr lang="en-US"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Testing with Variance Inflation Factors (VIFs)</a:t>
            </a:r>
            <a:endParaRPr sz="2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Char char="-"/>
            </a:pPr>
            <a:r>
              <a:rPr lang="en-US"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Addressing multicollinearity concern with </a:t>
            </a:r>
            <a:r>
              <a:rPr lang="en-US" sz="28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4"/>
              </a:rPr>
              <a:t>principal component analysis</a:t>
            </a:r>
            <a:r>
              <a:rPr lang="en-US"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(PCA), and why it’s not perfect for this use-case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13500" y="7836860"/>
            <a:ext cx="4488649" cy="29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1"/>
          <p:cNvCxnSpPr/>
          <p:nvPr/>
        </p:nvCxnSpPr>
        <p:spPr>
          <a:xfrm>
            <a:off x="402032" y="9765560"/>
            <a:ext cx="17484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1"/>
          <p:cNvSpPr txBox="1"/>
          <p:nvPr/>
        </p:nvSpPr>
        <p:spPr>
          <a:xfrm>
            <a:off x="4051500" y="373850"/>
            <a:ext cx="119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99">
                <a:latin typeface="Bebas Neue"/>
                <a:ea typeface="Bebas Neue"/>
                <a:cs typeface="Bebas Neue"/>
                <a:sym typeface="Bebas Neue"/>
              </a:rPr>
              <a:t>Regression Conclusions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480508" y="2419437"/>
            <a:ext cx="153270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Conditions ultimately make parametric models unusable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Nonparametric substitute isn’t as strong of a predictor, but still explains much of the variance in performance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Generally, confirmed existing research that combine data isn’t very useful in predicting NFL success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b="1" lang="en-US" sz="2800">
                <a:latin typeface="Fira Code"/>
                <a:ea typeface="Fira Code"/>
                <a:cs typeface="Fira Code"/>
                <a:sym typeface="Fira Code"/>
              </a:rPr>
              <a:t>except for vertical jump in pass-coverage!</a:t>
            </a:r>
            <a:endParaRPr b="1" sz="2800">
              <a:latin typeface="Fira Code"/>
              <a:ea typeface="Fira Code"/>
              <a:cs typeface="Fira Code"/>
              <a:sym typeface="Fira Code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Code"/>
              <a:buChar char="-"/>
            </a:pPr>
            <a:r>
              <a:rPr lang="en-US" sz="2800">
                <a:latin typeface="Fira Code"/>
                <a:ea typeface="Fira Code"/>
                <a:cs typeface="Fira Code"/>
                <a:sym typeface="Fira Code"/>
              </a:rPr>
              <a:t>Multicollinearity and PCA investigation led us to another big research question!</a:t>
            </a:r>
            <a:endParaRPr sz="28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500" y="7836860"/>
            <a:ext cx="4488649" cy="29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